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63" r:id="rId3"/>
    <p:sldId id="265" r:id="rId4"/>
    <p:sldId id="272" r:id="rId5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0000"/>
    <a:srgbClr val="FFFF99"/>
    <a:srgbClr val="66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631" autoAdjust="0"/>
  </p:normalViewPr>
  <p:slideViewPr>
    <p:cSldViewPr>
      <p:cViewPr varScale="1">
        <p:scale>
          <a:sx n="114" d="100"/>
          <a:sy n="114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4395-560B-4806-9DB3-759CDF0D40ED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65AA7-DEDF-44B2-ABF7-6980CB7D2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9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5AA7-DEDF-44B2-ABF7-6980CB7D2C6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75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5AA7-DEDF-44B2-ABF7-6980CB7D2C6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90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5AA7-DEDF-44B2-ABF7-6980CB7D2C6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61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5AA7-DEDF-44B2-ABF7-6980CB7D2C6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0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266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148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40873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4087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096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3973512" cy="2371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8313" y="4152900"/>
            <a:ext cx="3973512" cy="2371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half" idx="3"/>
          </p:nvPr>
        </p:nvSpPr>
        <p:spPr>
          <a:xfrm>
            <a:off x="4594225" y="1628775"/>
            <a:ext cx="3973513" cy="4895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295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783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2505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973512" cy="4895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94225" y="1628775"/>
            <a:ext cx="3973513" cy="4895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986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826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961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7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5830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4378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適用チーム</a:t>
            </a:r>
          </a:p>
        </p:txBody>
      </p:sp>
      <p:sp>
        <p:nvSpPr>
          <p:cNvPr id="1027" name="AutoShape 7"/>
          <p:cNvSpPr>
            <a:spLocks noChangeArrowheads="1"/>
          </p:cNvSpPr>
          <p:nvPr/>
        </p:nvSpPr>
        <p:spPr bwMode="auto">
          <a:xfrm>
            <a:off x="468313" y="908050"/>
            <a:ext cx="8207375" cy="142875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 flipV="1">
            <a:off x="611188" y="6597650"/>
            <a:ext cx="792480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0994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□ </a:t>
            </a:r>
            <a:r>
              <a:rPr lang="ja-JP" altLang="en-US" smtClean="0"/>
              <a:t>適用チーム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3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加算記号 6"/>
          <p:cNvSpPr/>
          <p:nvPr/>
        </p:nvSpPr>
        <p:spPr>
          <a:xfrm>
            <a:off x="2086077" y="3515086"/>
            <a:ext cx="576000" cy="576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32633" y="1152823"/>
            <a:ext cx="4837479" cy="541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平成</a:t>
            </a:r>
            <a:r>
              <a:rPr lang="en-US" altLang="ja-JP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ja-JP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</a:t>
            </a:r>
            <a:r>
              <a:rPr lang="en-US" altLang="ja-JP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ja-JP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月</a:t>
            </a:r>
            <a:r>
              <a:rPr lang="en-US" altLang="ja-JP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ja-JP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日受付分</a:t>
            </a:r>
            <a:r>
              <a:rPr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から</a:t>
            </a:r>
            <a:endParaRPr kumimoji="1" lang="ja-JP" altLang="en-US" sz="1600" dirty="0"/>
          </a:p>
        </p:txBody>
      </p:sp>
      <p:sp>
        <p:nvSpPr>
          <p:cNvPr id="16" name="加算記号 15"/>
          <p:cNvSpPr/>
          <p:nvPr/>
        </p:nvSpPr>
        <p:spPr>
          <a:xfrm>
            <a:off x="4463785" y="3596711"/>
            <a:ext cx="576000" cy="576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/>
          <p:cNvPicPr/>
          <p:nvPr/>
        </p:nvPicPr>
        <p:blipFill rotWithShape="1">
          <a:blip r:embed="rId3"/>
          <a:srcRect l="46390" t="10660" r="21155" b="8131"/>
          <a:stretch/>
        </p:blipFill>
        <p:spPr bwMode="auto">
          <a:xfrm>
            <a:off x="258131" y="2530223"/>
            <a:ext cx="1836000" cy="2628000"/>
          </a:xfrm>
          <a:prstGeom prst="rect">
            <a:avLst/>
          </a:prstGeom>
          <a:ln w="254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図 30"/>
          <p:cNvPicPr/>
          <p:nvPr/>
        </p:nvPicPr>
        <p:blipFill rotWithShape="1">
          <a:blip r:embed="rId4"/>
          <a:srcRect l="46390" t="11288" r="21155" b="7504"/>
          <a:stretch/>
        </p:blipFill>
        <p:spPr bwMode="auto">
          <a:xfrm>
            <a:off x="2666958" y="2530223"/>
            <a:ext cx="1800000" cy="2628000"/>
          </a:xfrm>
          <a:prstGeom prst="rect">
            <a:avLst/>
          </a:prstGeom>
          <a:ln w="254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120807" y="1902852"/>
            <a:ext cx="20424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ja-JP" altLang="en-US" sz="28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申請書</a:t>
            </a:r>
            <a:endParaRPr lang="ja-JP" altLang="en-US" sz="28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416927" y="1883243"/>
            <a:ext cx="2441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ja-JP" altLang="en-US" sz="28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作製確認書</a:t>
            </a:r>
            <a:endParaRPr lang="ja-JP" altLang="en-US" sz="28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7" name="図 36"/>
          <p:cNvPicPr/>
          <p:nvPr/>
        </p:nvPicPr>
        <p:blipFill rotWithShape="1">
          <a:blip r:embed="rId5"/>
          <a:srcRect l="46213" t="10660" r="20979" b="8131"/>
          <a:stretch/>
        </p:blipFill>
        <p:spPr bwMode="auto">
          <a:xfrm>
            <a:off x="5045812" y="2687938"/>
            <a:ext cx="1800000" cy="2628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図 41"/>
          <p:cNvPicPr/>
          <p:nvPr/>
        </p:nvPicPr>
        <p:blipFill rotWithShape="1">
          <a:blip r:embed="rId6"/>
          <a:srcRect l="46212" t="10974" r="21156" b="7191"/>
          <a:stretch/>
        </p:blipFill>
        <p:spPr bwMode="auto">
          <a:xfrm>
            <a:off x="6863799" y="3004264"/>
            <a:ext cx="1836000" cy="2556000"/>
          </a:xfrm>
          <a:prstGeom prst="rect">
            <a:avLst/>
          </a:prstGeom>
          <a:ln w="254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図 38" descr="http://www.idea.gr.jp/down/job_gif/kame0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85545"/>
            <a:ext cx="2236991" cy="223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293295" y="5946858"/>
            <a:ext cx="8562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①療養費支給申請書、②装具作製確認書、③写真　を提出いただけない場合</a:t>
            </a:r>
            <a:r>
              <a:rPr lang="ja-JP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療養費</a:t>
            </a:r>
            <a:r>
              <a:rPr lang="ja-JP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の支給ができません</a:t>
            </a:r>
            <a:r>
              <a:rPr lang="ja-JP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ので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、ご留意</a:t>
            </a:r>
            <a:r>
              <a:rPr lang="ja-JP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ください！</a:t>
            </a:r>
            <a:endParaRPr lang="en-US" altLang="ja-JP" sz="2000" b="1" dirty="0">
              <a:effectLst>
                <a:outerShdw blurRad="38100" dist="38100" dir="2700000" algn="tl">
                  <a:srgbClr val="C0C0C0"/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1" name="図 40"/>
          <p:cNvPicPr/>
          <p:nvPr/>
        </p:nvPicPr>
        <p:blipFill rotWithShape="1">
          <a:blip r:embed="rId8"/>
          <a:srcRect l="46390" t="10974" r="21155" b="7191"/>
          <a:stretch/>
        </p:blipFill>
        <p:spPr bwMode="auto">
          <a:xfrm>
            <a:off x="5508104" y="2810291"/>
            <a:ext cx="1800000" cy="2556000"/>
          </a:xfrm>
          <a:prstGeom prst="rect">
            <a:avLst/>
          </a:prstGeom>
          <a:ln w="254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正方形/長方形 42"/>
          <p:cNvSpPr/>
          <p:nvPr/>
        </p:nvSpPr>
        <p:spPr>
          <a:xfrm>
            <a:off x="5029897" y="1976141"/>
            <a:ext cx="3553542" cy="746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5100"/>
              </a:lnSpc>
            </a:pPr>
            <a:r>
              <a:rPr lang="ja-JP" altLang="en-US" sz="40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③写真</a:t>
            </a:r>
            <a:r>
              <a:rPr lang="ja-JP" altLang="en-US" sz="4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３～４</a:t>
            </a:r>
            <a:r>
              <a:rPr lang="ja-JP" altLang="en-US" sz="4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枚</a:t>
            </a:r>
            <a:endParaRPr lang="ja-JP" altLang="en-US" sz="4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873" y="185545"/>
            <a:ext cx="9098660" cy="867191"/>
          </a:xfrm>
        </p:spPr>
        <p:txBody>
          <a:bodyPr anchor="ctr"/>
          <a:lstStyle/>
          <a:p>
            <a:pPr algn="l" eaLnBrk="1" hangingPunct="1">
              <a:lnSpc>
                <a:spcPts val="4500"/>
              </a:lnSpc>
            </a:pPr>
            <a:r>
              <a:rPr lang="en-US" altLang="ja-JP" sz="3200" b="1" dirty="0" smtClean="0"/>
              <a:t>『</a:t>
            </a:r>
            <a:r>
              <a:rPr lang="ja-JP" altLang="en-US" sz="3200" b="1" dirty="0" smtClean="0"/>
              <a:t>治療用装具</a:t>
            </a:r>
            <a:r>
              <a:rPr lang="en-US" altLang="ja-JP" sz="3200" dirty="0" smtClean="0"/>
              <a:t>』</a:t>
            </a:r>
            <a:r>
              <a:rPr lang="ja-JP" altLang="en-US" sz="3200" b="1" dirty="0" smtClean="0"/>
              <a:t>添付書類の追加</a:t>
            </a:r>
            <a:r>
              <a:rPr lang="ja-JP" altLang="en-US" sz="2400" dirty="0" smtClean="0"/>
              <a:t>について</a:t>
            </a:r>
          </a:p>
        </p:txBody>
      </p:sp>
    </p:spTree>
    <p:extLst>
      <p:ext uri="{BB962C8B-B14F-4D97-AF65-F5344CB8AC3E}">
        <p14:creationId xmlns:p14="http://schemas.microsoft.com/office/powerpoint/2010/main" val="28094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172" y="190791"/>
            <a:ext cx="9098660" cy="867191"/>
          </a:xfrm>
        </p:spPr>
        <p:txBody>
          <a:bodyPr anchor="ctr"/>
          <a:lstStyle/>
          <a:p>
            <a:pPr algn="l" eaLnBrk="1" hangingPunct="1">
              <a:lnSpc>
                <a:spcPts val="4500"/>
              </a:lnSpc>
            </a:pPr>
            <a:r>
              <a:rPr lang="en-US" altLang="ja-JP" sz="3200" b="1" dirty="0" smtClean="0"/>
              <a:t>『</a:t>
            </a:r>
            <a:r>
              <a:rPr lang="ja-JP" altLang="en-US" sz="3200" b="1" dirty="0" smtClean="0"/>
              <a:t>治療用装具</a:t>
            </a:r>
            <a:r>
              <a:rPr lang="en-US" altLang="ja-JP" sz="3200" dirty="0" smtClean="0"/>
              <a:t>』</a:t>
            </a:r>
            <a:r>
              <a:rPr lang="ja-JP" altLang="en-US" sz="3200" b="1" dirty="0" smtClean="0"/>
              <a:t>添付書類の追加</a:t>
            </a:r>
            <a:r>
              <a:rPr lang="ja-JP" altLang="en-US" sz="2400" dirty="0" smtClean="0"/>
              <a:t>について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99873" y="1124744"/>
            <a:ext cx="3619788" cy="475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写真の撮影方法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2051" name="テキスト ボックス 2050"/>
          <p:cNvSpPr txBox="1"/>
          <p:nvPr/>
        </p:nvSpPr>
        <p:spPr>
          <a:xfrm>
            <a:off x="3357735" y="5485582"/>
            <a:ext cx="5575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kumimoji="1" lang="en-US" altLang="ja-JP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kumimoji="1" lang="ja-JP" altLang="en-US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正面</a:t>
            </a:r>
            <a:r>
              <a:rPr kumimoji="1" lang="en-US" altLang="ja-JP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』『</a:t>
            </a:r>
            <a:r>
              <a:rPr kumimoji="1" lang="ja-JP" altLang="en-US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裏面</a:t>
            </a:r>
            <a:r>
              <a:rPr kumimoji="1" lang="en-US" altLang="ja-JP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』『</a:t>
            </a:r>
            <a:r>
              <a:rPr kumimoji="1" lang="ja-JP" altLang="en-US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側面</a:t>
            </a:r>
            <a:r>
              <a:rPr kumimoji="1" lang="en-US" altLang="ja-JP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』『</a:t>
            </a:r>
            <a:r>
              <a:rPr kumimoji="1" lang="ja-JP" altLang="en-US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付属品</a:t>
            </a:r>
            <a:r>
              <a:rPr kumimoji="1" lang="en-US" altLang="ja-JP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  <a:p>
            <a:pPr algn="ctr">
              <a:lnSpc>
                <a:spcPts val="2800"/>
              </a:lnSpc>
            </a:pPr>
            <a:r>
              <a:rPr kumimoji="1" lang="ja-JP" altLang="en-US" sz="1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それぞれ</a:t>
            </a:r>
            <a:r>
              <a:rPr kumimoji="1" lang="ja-JP" altLang="en-US" sz="20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撮影</a:t>
            </a:r>
            <a:r>
              <a:rPr kumimoji="1" lang="ja-JP" altLang="en-US" sz="1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ごとに</a:t>
            </a:r>
            <a:endParaRPr kumimoji="1" lang="en-US" altLang="ja-JP" sz="1600" b="1" dirty="0" smtClean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800"/>
              </a:lnSpc>
            </a:pPr>
            <a:r>
              <a:rPr kumimoji="1" lang="en-US" altLang="ja-JP" sz="2000" b="1" u="sng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2000" b="1" u="sng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写真撮影用</a:t>
            </a:r>
            <a:r>
              <a:rPr kumimoji="1" lang="ja-JP" altLang="en-US" b="1" u="sng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ラベル</a:t>
            </a:r>
            <a:r>
              <a:rPr kumimoji="1" lang="en-US" altLang="ja-JP" sz="2000" b="1" u="sng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600" b="1" u="sng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b="1" u="sng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</a:t>
            </a:r>
            <a:r>
              <a:rPr lang="ja-JP" altLang="en-US" sz="2000" b="1" u="sng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撮影</a:t>
            </a:r>
            <a:endParaRPr kumimoji="1" lang="en-US" altLang="ja-JP" sz="1400" b="1" dirty="0" smtClean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2" name="図 21"/>
          <p:cNvPicPr/>
          <p:nvPr/>
        </p:nvPicPr>
        <p:blipFill rotWithShape="1">
          <a:blip r:embed="rId3"/>
          <a:srcRect l="46390" t="10974" r="21155" b="7191"/>
          <a:stretch/>
        </p:blipFill>
        <p:spPr bwMode="auto">
          <a:xfrm>
            <a:off x="428320" y="2208139"/>
            <a:ext cx="2582526" cy="3825729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正方形/長方形 53"/>
          <p:cNvSpPr/>
          <p:nvPr/>
        </p:nvSpPr>
        <p:spPr>
          <a:xfrm>
            <a:off x="370601" y="1681137"/>
            <a:ext cx="26468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装具作製確認書②</a:t>
            </a:r>
            <a:endParaRPr lang="ja-JP" altLang="en-US" sz="24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138930" y="1914258"/>
            <a:ext cx="5758807" cy="3500269"/>
            <a:chOff x="0" y="0"/>
            <a:chExt cx="5038727" cy="2522107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4"/>
            <a:srcRect l="12345" t="44542" r="47910" b="40733"/>
            <a:stretch/>
          </p:blipFill>
          <p:spPr>
            <a:xfrm rot="16200000">
              <a:off x="-683922" y="965794"/>
              <a:ext cx="2183334" cy="454978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0" y="0"/>
              <a:ext cx="5038727" cy="2522107"/>
              <a:chOff x="0" y="0"/>
              <a:chExt cx="5008499" cy="3025290"/>
            </a:xfrm>
          </p:grpSpPr>
          <p:pic>
            <p:nvPicPr>
              <p:cNvPr id="26" name="図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54" t="10001" r="63277" b="69443"/>
              <a:stretch>
                <a:fillRect/>
              </a:stretch>
            </p:blipFill>
            <p:spPr bwMode="auto">
              <a:xfrm>
                <a:off x="1420991" y="499286"/>
                <a:ext cx="1867677" cy="2064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下矢印 26"/>
              <p:cNvSpPr/>
              <p:nvPr/>
            </p:nvSpPr>
            <p:spPr>
              <a:xfrm>
                <a:off x="1706403" y="93424"/>
                <a:ext cx="1266504" cy="452251"/>
              </a:xfrm>
              <a:prstGeom prst="downArrow">
                <a:avLst>
                  <a:gd name="adj1" fmla="val 62676"/>
                  <a:gd name="adj2" fmla="val 50000"/>
                </a:avLst>
              </a:prstGeom>
              <a:ln w="28575">
                <a:solidFill>
                  <a:srgbClr val="FF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400" b="1" dirty="0"/>
                  <a:t>②裏面</a:t>
                </a:r>
              </a:p>
            </p:txBody>
          </p:sp>
          <p:sp>
            <p:nvSpPr>
              <p:cNvPr id="28" name="上矢印 27"/>
              <p:cNvSpPr/>
              <p:nvPr/>
            </p:nvSpPr>
            <p:spPr>
              <a:xfrm>
                <a:off x="1756974" y="2397113"/>
                <a:ext cx="1237827" cy="452618"/>
              </a:xfrm>
              <a:prstGeom prst="upArrow">
                <a:avLst>
                  <a:gd name="adj1" fmla="val 63675"/>
                  <a:gd name="adj2" fmla="val 45522"/>
                </a:avLst>
              </a:prstGeom>
              <a:ln w="28575">
                <a:solidFill>
                  <a:srgbClr val="FF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400" b="1" dirty="0"/>
                  <a:t>①正面</a:t>
                </a:r>
              </a:p>
            </p:txBody>
          </p:sp>
          <p:sp>
            <p:nvSpPr>
              <p:cNvPr id="29" name="右矢印 28"/>
              <p:cNvSpPr/>
              <p:nvPr/>
            </p:nvSpPr>
            <p:spPr>
              <a:xfrm>
                <a:off x="744091" y="909519"/>
                <a:ext cx="979059" cy="910934"/>
              </a:xfrm>
              <a:prstGeom prst="rightArrow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400" b="1" dirty="0"/>
                  <a:t>③側面</a:t>
                </a:r>
              </a:p>
            </p:txBody>
          </p:sp>
          <p:sp>
            <p:nvSpPr>
              <p:cNvPr id="31" name="線吹き出し 2 (枠付き) 30"/>
              <p:cNvSpPr/>
              <p:nvPr/>
            </p:nvSpPr>
            <p:spPr>
              <a:xfrm>
                <a:off x="3572071" y="1726582"/>
                <a:ext cx="1104900" cy="602290"/>
              </a:xfrm>
              <a:prstGeom prst="borderCallout2">
                <a:avLst>
                  <a:gd name="adj1" fmla="val 18750"/>
                  <a:gd name="adj2" fmla="val -2554"/>
                  <a:gd name="adj3" fmla="val 13081"/>
                  <a:gd name="adj4" fmla="val -19084"/>
                  <a:gd name="adj5" fmla="val -27938"/>
                  <a:gd name="adj6" fmla="val -56446"/>
                </a:avLst>
              </a:prstGeom>
              <a:solidFill>
                <a:schemeClr val="bg1"/>
              </a:solidFill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400"/>
                  </a:lnSpc>
                </a:pPr>
                <a:r>
                  <a:rPr kumimoji="1" lang="ja-JP" altLang="en-US" b="1" dirty="0">
                    <a:solidFill>
                      <a:sysClr val="windowText" lastClr="000000"/>
                    </a:solidFill>
                    <a:latin typeface="+mj-ea"/>
                    <a:ea typeface="+mj-ea"/>
                    <a:cs typeface="Meiryo UI" panose="020B0604030504040204" pitchFamily="50" charset="-128"/>
                  </a:rPr>
                  <a:t>④ サイズ表記</a:t>
                </a:r>
                <a:endParaRPr kumimoji="1" lang="en-US" altLang="ja-JP" b="1" dirty="0">
                  <a:solidFill>
                    <a:sysClr val="windowText" lastClr="000000"/>
                  </a:solidFill>
                  <a:latin typeface="+mj-ea"/>
                  <a:ea typeface="+mj-ea"/>
                  <a:cs typeface="Meiryo UI" panose="020B0604030504040204" pitchFamily="50" charset="-128"/>
                </a:endParaRPr>
              </a:p>
              <a:p>
                <a:pPr algn="ctr">
                  <a:lnSpc>
                    <a:spcPts val="1000"/>
                  </a:lnSpc>
                </a:pPr>
                <a:r>
                  <a:rPr kumimoji="1" lang="ja-JP" altLang="en-US" sz="1000" b="1" dirty="0">
                    <a:solidFill>
                      <a:sysClr val="windowText" lastClr="000000"/>
                    </a:solidFill>
                    <a:latin typeface="+mj-ea"/>
                    <a:ea typeface="+mj-ea"/>
                    <a:cs typeface="Meiryo UI" panose="020B0604030504040204" pitchFamily="50" charset="-128"/>
                  </a:rPr>
                  <a:t>例：Ｓ、Ｍ、Ｌ</a:t>
                </a:r>
              </a:p>
            </p:txBody>
          </p:sp>
          <p:sp>
            <p:nvSpPr>
              <p:cNvPr id="32" name="線吹き出し 2 (枠付き) 31"/>
              <p:cNvSpPr/>
              <p:nvPr/>
            </p:nvSpPr>
            <p:spPr>
              <a:xfrm>
                <a:off x="3616686" y="518862"/>
                <a:ext cx="1104900" cy="511911"/>
              </a:xfrm>
              <a:prstGeom prst="borderCallout2">
                <a:avLst>
                  <a:gd name="adj1" fmla="val 18750"/>
                  <a:gd name="adj2" fmla="val -1791"/>
                  <a:gd name="adj3" fmla="val 18750"/>
                  <a:gd name="adj4" fmla="val -16667"/>
                  <a:gd name="adj5" fmla="val 89810"/>
                  <a:gd name="adj6" fmla="val -64641"/>
                </a:avLst>
              </a:prstGeom>
              <a:solidFill>
                <a:schemeClr val="bg1"/>
              </a:solidFill>
              <a:ln w="222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500"/>
                  </a:lnSpc>
                </a:pPr>
                <a:r>
                  <a:rPr kumimoji="1" lang="ja-JP" altLang="en-US" b="1" dirty="0">
                    <a:solidFill>
                      <a:sysClr val="windowText" lastClr="000000"/>
                    </a:solidFill>
                    <a:latin typeface="+mj-ea"/>
                    <a:ea typeface="+mj-ea"/>
                    <a:cs typeface="Meiryo UI" panose="020B0604030504040204" pitchFamily="50" charset="-128"/>
                  </a:rPr>
                  <a:t>④ ロゴ、商標等</a:t>
                </a:r>
                <a:endParaRPr kumimoji="1" lang="ja-JP" altLang="en-US" sz="1000" b="1" dirty="0">
                  <a:solidFill>
                    <a:sysClr val="windowText" lastClr="000000"/>
                  </a:solidFill>
                  <a:latin typeface="+mj-ea"/>
                  <a:ea typeface="+mj-ea"/>
                  <a:cs typeface="Meiryo UI" panose="020B0604030504040204" pitchFamily="50" charset="-128"/>
                </a:endParaRPr>
              </a:p>
            </p:txBody>
          </p:sp>
          <p:sp>
            <p:nvSpPr>
              <p:cNvPr id="33" name="フレーム 32"/>
              <p:cNvSpPr/>
              <p:nvPr/>
            </p:nvSpPr>
            <p:spPr>
              <a:xfrm>
                <a:off x="0" y="0"/>
                <a:ext cx="5008499" cy="2970030"/>
              </a:xfrm>
              <a:prstGeom prst="frame">
                <a:avLst>
                  <a:gd name="adj1" fmla="val 97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34" name="テキスト ボックス 19"/>
              <p:cNvSpPr txBox="1"/>
              <p:nvPr/>
            </p:nvSpPr>
            <p:spPr>
              <a:xfrm>
                <a:off x="262767" y="28053"/>
                <a:ext cx="285750" cy="299723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wordArtVertRtl"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600" b="0" dirty="0"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メイリオ" panose="020B0604030504040204" pitchFamily="50" charset="-128"/>
                  </a:rPr>
                  <a:t>写真撮影用ラベル</a:t>
                </a:r>
              </a:p>
            </p:txBody>
          </p:sp>
        </p:grpSp>
      </p:grpSp>
      <p:sp>
        <p:nvSpPr>
          <p:cNvPr id="2" name="線吹き出し 1 (枠付き) 1"/>
          <p:cNvSpPr/>
          <p:nvPr/>
        </p:nvSpPr>
        <p:spPr>
          <a:xfrm>
            <a:off x="381138" y="5390464"/>
            <a:ext cx="2696741" cy="720080"/>
          </a:xfrm>
          <a:prstGeom prst="borderCallout1">
            <a:avLst>
              <a:gd name="adj1" fmla="val 31565"/>
              <a:gd name="adj2" fmla="val 101825"/>
              <a:gd name="adj3" fmla="val -52931"/>
              <a:gd name="adj4" fmla="val 117636"/>
            </a:avLst>
          </a:prstGeom>
          <a:noFill/>
          <a:ln w="53975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</a:rPr>
              <a:t>切り取る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3765" y="2205229"/>
            <a:ext cx="3168000" cy="3719188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172" y="190791"/>
            <a:ext cx="9098660" cy="867191"/>
          </a:xfrm>
        </p:spPr>
        <p:txBody>
          <a:bodyPr anchor="ctr"/>
          <a:lstStyle/>
          <a:p>
            <a:pPr algn="l" eaLnBrk="1" hangingPunct="1">
              <a:lnSpc>
                <a:spcPts val="4500"/>
              </a:lnSpc>
            </a:pPr>
            <a:r>
              <a:rPr lang="en-US" altLang="ja-JP" sz="3200" b="1" dirty="0" smtClean="0"/>
              <a:t>『</a:t>
            </a:r>
            <a:r>
              <a:rPr lang="ja-JP" altLang="en-US" sz="3200" b="1" dirty="0" smtClean="0"/>
              <a:t>治療用装具</a:t>
            </a:r>
            <a:r>
              <a:rPr lang="en-US" altLang="ja-JP" sz="3200" dirty="0" smtClean="0"/>
              <a:t>』</a:t>
            </a:r>
            <a:r>
              <a:rPr lang="ja-JP" altLang="en-US" sz="3200" b="1" dirty="0" smtClean="0"/>
              <a:t>添付書類の追加</a:t>
            </a:r>
            <a:r>
              <a:rPr lang="ja-JP" altLang="en-US" sz="2400" dirty="0" smtClean="0"/>
              <a:t>について</a:t>
            </a:r>
          </a:p>
        </p:txBody>
      </p:sp>
      <p:sp>
        <p:nvSpPr>
          <p:cNvPr id="26" name="加算記号 25"/>
          <p:cNvSpPr/>
          <p:nvPr/>
        </p:nvSpPr>
        <p:spPr>
          <a:xfrm>
            <a:off x="3955173" y="3906443"/>
            <a:ext cx="720000" cy="720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http://www.kaibara-kaikei.jp/60002323/wp-content/uploads/2016/10/bc5eba5f837224394b79e6f6dd046c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31" y="90983"/>
            <a:ext cx="2088231" cy="21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 rot="1069930">
            <a:off x="7938647" y="764053"/>
            <a:ext cx="1046440" cy="12559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写真貼付台紙</a:t>
            </a:r>
            <a:endParaRPr kumimoji="1"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7" name="図 1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582" y="2205229"/>
            <a:ext cx="3168000" cy="3764126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378995" y="1115130"/>
            <a:ext cx="6908432" cy="475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写真を現像し郵便等で提出してください　</a:t>
            </a:r>
            <a:endParaRPr kumimoji="1" lang="ja-JP" altLang="en-US" sz="2800" dirty="0"/>
          </a:p>
        </p:txBody>
      </p:sp>
      <p:sp>
        <p:nvSpPr>
          <p:cNvPr id="27" name="正方形/長方形 26"/>
          <p:cNvSpPr/>
          <p:nvPr/>
        </p:nvSpPr>
        <p:spPr>
          <a:xfrm>
            <a:off x="1320807" y="3108894"/>
            <a:ext cx="17235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正面</a:t>
            </a:r>
            <a:r>
              <a:rPr lang="ja-JP" altLang="en-US" sz="30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写真</a:t>
            </a:r>
            <a:endParaRPr lang="en-US" altLang="ja-JP" sz="3000" b="0" cap="none" spc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枠内に貼り付け</a:t>
            </a:r>
            <a:endParaRPr lang="ja-JP" altLang="en-US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8995" y="6060257"/>
            <a:ext cx="813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u="sng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全ての写真を添付し</a:t>
            </a:r>
            <a:r>
              <a:rPr lang="ja-JP" altLang="en-US" sz="2800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、申請書と一緒に提出！</a:t>
            </a:r>
            <a:endParaRPr kumimoji="1" lang="en-US" altLang="ja-JP" sz="2000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332817" y="4641030"/>
            <a:ext cx="17235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裏面</a:t>
            </a:r>
            <a:r>
              <a:rPr lang="ja-JP" altLang="en-US" sz="30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写真</a:t>
            </a:r>
            <a:endParaRPr lang="en-US" altLang="ja-JP" sz="3000" b="0" cap="none" spc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枠内に貼り付け</a:t>
            </a:r>
            <a:endParaRPr lang="ja-JP" altLang="en-US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53506" y="1502804"/>
            <a:ext cx="36728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cap="none" spc="0" dirty="0" smtClean="0">
                <a:ln w="0"/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装具作製確認書②</a:t>
            </a:r>
            <a:r>
              <a:rPr lang="ja-JP" altLang="en-US" sz="4000" cap="none" spc="0" dirty="0" smtClean="0">
                <a:ln w="0"/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（表）</a:t>
            </a:r>
            <a:endParaRPr lang="ja-JP" altLang="en-US" sz="4000" cap="none" spc="0" dirty="0">
              <a:ln w="0"/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663931" y="3156049"/>
            <a:ext cx="17235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側面写真</a:t>
            </a:r>
            <a:endParaRPr lang="en-US" altLang="ja-JP" sz="3000" b="0" cap="none" spc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枠内に貼り付け</a:t>
            </a:r>
            <a:endParaRPr lang="ja-JP" altLang="en-US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697244" y="4679006"/>
            <a:ext cx="1702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付属品</a:t>
            </a:r>
            <a:endParaRPr lang="en-US" altLang="ja-JP" sz="3000" b="0" cap="none" spc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枠内に貼り付け</a:t>
            </a:r>
            <a:endParaRPr lang="ja-JP" altLang="en-US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712199" y="1526544"/>
            <a:ext cx="3672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cap="none" spc="0" dirty="0" smtClean="0">
                <a:ln w="0"/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装具作製確認書②</a:t>
            </a:r>
            <a:r>
              <a:rPr lang="ja-JP" altLang="en-US" sz="4000" cap="none" spc="0" dirty="0" smtClean="0">
                <a:ln w="0"/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（裏）</a:t>
            </a:r>
            <a:endParaRPr lang="ja-JP" altLang="en-US" sz="4000" cap="none" spc="0" dirty="0">
              <a:ln w="0"/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8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172" y="190791"/>
            <a:ext cx="9098660" cy="867191"/>
          </a:xfrm>
        </p:spPr>
        <p:txBody>
          <a:bodyPr anchor="ctr"/>
          <a:lstStyle/>
          <a:p>
            <a:pPr algn="l" eaLnBrk="1" hangingPunct="1">
              <a:lnSpc>
                <a:spcPts val="4500"/>
              </a:lnSpc>
            </a:pPr>
            <a:r>
              <a:rPr lang="en-US" altLang="ja-JP" sz="3200" b="1" dirty="0" smtClean="0"/>
              <a:t>『</a:t>
            </a:r>
            <a:r>
              <a:rPr lang="ja-JP" altLang="en-US" sz="3200" b="1" dirty="0" smtClean="0"/>
              <a:t>治療用装具</a:t>
            </a:r>
            <a:r>
              <a:rPr lang="en-US" altLang="ja-JP" sz="3200" dirty="0" smtClean="0"/>
              <a:t>』</a:t>
            </a:r>
            <a:r>
              <a:rPr lang="ja-JP" altLang="en-US" sz="3200" b="1" dirty="0" smtClean="0"/>
              <a:t>添付書類の追加</a:t>
            </a:r>
            <a:r>
              <a:rPr lang="ja-JP" altLang="en-US" sz="2400" dirty="0" smtClean="0"/>
              <a:t>について</a:t>
            </a:r>
          </a:p>
        </p:txBody>
      </p:sp>
      <p:pic>
        <p:nvPicPr>
          <p:cNvPr id="15" name="図 14" descr="http://www.kaibara-kaikei.jp/60002323/wp-content/uploads/2016/10/bc5eba5f837224394b79e6f6dd046c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31" y="90983"/>
            <a:ext cx="2088231" cy="21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 rot="1069930">
            <a:off x="7938647" y="764053"/>
            <a:ext cx="1046440" cy="12559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写真貼付台紙</a:t>
            </a:r>
            <a:endParaRPr kumimoji="1"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7" name="図 16"/>
          <p:cNvPicPr/>
          <p:nvPr/>
        </p:nvPicPr>
        <p:blipFill rotWithShape="1">
          <a:blip r:embed="rId4"/>
          <a:srcRect l="46390" t="10974" r="21155" b="20548"/>
          <a:stretch/>
        </p:blipFill>
        <p:spPr bwMode="auto">
          <a:xfrm>
            <a:off x="576085" y="2185561"/>
            <a:ext cx="3168000" cy="3403679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角丸四角形 17"/>
          <p:cNvSpPr/>
          <p:nvPr/>
        </p:nvSpPr>
        <p:spPr>
          <a:xfrm>
            <a:off x="378995" y="1115130"/>
            <a:ext cx="6908432" cy="475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写真を現像し郵便等で提出してください　</a:t>
            </a:r>
            <a:endParaRPr kumimoji="1" lang="ja-JP" altLang="en-US" sz="2800" dirty="0"/>
          </a:p>
        </p:txBody>
      </p:sp>
      <p:sp>
        <p:nvSpPr>
          <p:cNvPr id="27" name="正方形/長方形 26"/>
          <p:cNvSpPr/>
          <p:nvPr/>
        </p:nvSpPr>
        <p:spPr>
          <a:xfrm>
            <a:off x="1298310" y="2911653"/>
            <a:ext cx="17235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正面</a:t>
            </a:r>
            <a:r>
              <a:rPr lang="ja-JP" altLang="en-US" sz="30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写真</a:t>
            </a:r>
            <a:endParaRPr lang="en-US" altLang="ja-JP" sz="3000" b="0" cap="none" spc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枠内に貼り付け</a:t>
            </a:r>
            <a:endParaRPr lang="ja-JP" altLang="en-US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23352" y="2834709"/>
            <a:ext cx="4887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基本的に</a:t>
            </a:r>
            <a:r>
              <a:rPr lang="ja-JP" altLang="en-US" sz="2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</a:t>
            </a:r>
            <a:r>
              <a:rPr lang="en-US" altLang="ja-JP" sz="2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2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</a:t>
            </a:r>
            <a:r>
              <a:rPr lang="ja-JP" altLang="en-US" sz="2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用紙</a:t>
            </a:r>
            <a:r>
              <a:rPr lang="ja-JP" altLang="en-US" sz="2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Ｌ判</a:t>
            </a:r>
            <a:r>
              <a:rPr lang="en-US" altLang="ja-JP" sz="2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2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で台紙に貼りつけて</a:t>
            </a:r>
            <a:r>
              <a:rPr lang="ja-JP" altLang="en-US" sz="26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r>
              <a:rPr lang="ja-JP" altLang="en-US" sz="26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600" b="1" dirty="0" smtClean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4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添付いただいた写真が鮮明でない場合は、</a:t>
            </a:r>
            <a:endParaRPr lang="en-US" altLang="ja-JP" b="1" dirty="0" smtClean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再度、提出していただく場合もあります。</a:t>
            </a:r>
            <a:endParaRPr kumimoji="1" lang="en-US" altLang="ja-JP" sz="1400" b="1" dirty="0" smtClean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298310" y="4369298"/>
            <a:ext cx="17235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0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裏面</a:t>
            </a:r>
            <a:r>
              <a:rPr lang="ja-JP" altLang="en-US" sz="3000" b="0" cap="none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写真</a:t>
            </a:r>
            <a:endParaRPr lang="en-US" altLang="ja-JP" sz="3000" b="0" cap="none" spc="0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枠内に貼り付け</a:t>
            </a:r>
            <a:endParaRPr lang="ja-JP" altLang="en-US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819457" y="1729124"/>
            <a:ext cx="26468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cap="none" spc="0" dirty="0" smtClean="0">
                <a:ln w="0"/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装具作製確認書②</a:t>
            </a:r>
            <a:endParaRPr lang="ja-JP" altLang="en-US" sz="4000" cap="none" spc="0" dirty="0">
              <a:ln w="0"/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38115" y="5760501"/>
            <a:ext cx="782375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●写真を現像できない方は、下記メールアドレスに送信することもできます。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件名に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保険証記号 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– 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番号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を入力してください。本文は未入力でかまいません。</a:t>
            </a:r>
            <a:endParaRPr lang="en-US" altLang="ja-JP" sz="5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endParaRPr lang="en-US" altLang="ja-JP" sz="5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送信先メールアドレス：　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sougu@aisin.co.jp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4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プレゼンテーション1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1826</TotalTime>
  <Words>259</Words>
  <Application>Microsoft Office PowerPoint</Application>
  <PresentationFormat>画面に合わせる (4:3)</PresentationFormat>
  <Paragraphs>54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HGPｺﾞｼｯｸE</vt:lpstr>
      <vt:lpstr>HGS創英角ﾎﾟｯﾌﾟ体</vt:lpstr>
      <vt:lpstr>HG丸ｺﾞｼｯｸM-PRO</vt:lpstr>
      <vt:lpstr>Meiryo UI</vt:lpstr>
      <vt:lpstr>ＭＳ Ｐゴシック</vt:lpstr>
      <vt:lpstr>メイリオ</vt:lpstr>
      <vt:lpstr>Arial</vt:lpstr>
      <vt:lpstr>Calibri</vt:lpstr>
      <vt:lpstr>プレゼンテーション1</vt:lpstr>
      <vt:lpstr>『治療用装具』添付書類の追加について</vt:lpstr>
      <vt:lpstr>『治療用装具』添付書類の追加について</vt:lpstr>
      <vt:lpstr>『治療用装具』添付書類の追加について</vt:lpstr>
      <vt:lpstr>『治療用装具』添付書類の追加について</vt:lpstr>
    </vt:vector>
  </TitlesOfParts>
  <Company>アイシン健康保険組合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アイシン健康保険組合</dc:creator>
  <cp:lastModifiedBy>大林</cp:lastModifiedBy>
  <cp:revision>193</cp:revision>
  <cp:lastPrinted>2018-02-06T06:44:36Z</cp:lastPrinted>
  <dcterms:created xsi:type="dcterms:W3CDTF">2014-01-09T01:53:35Z</dcterms:created>
  <dcterms:modified xsi:type="dcterms:W3CDTF">2018-03-02T08:10:42Z</dcterms:modified>
</cp:coreProperties>
</file>